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8" r:id="rId4"/>
    <p:sldId id="257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35" d="100"/>
          <a:sy n="135" d="100"/>
        </p:scale>
        <p:origin x="-50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0738" y="4155141"/>
            <a:ext cx="7542212" cy="1013012"/>
          </a:xfrm>
        </p:spPr>
        <p:txBody>
          <a:bodyPr anchor="b" anchorCtr="0">
            <a:noAutofit/>
          </a:bodyPr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0738" y="5230906"/>
            <a:ext cx="7542212" cy="1030942"/>
          </a:xfrm>
        </p:spPr>
        <p:txBody>
          <a:bodyPr/>
          <a:lstStyle>
            <a:lvl1pPr marL="0" indent="0" algn="ctr">
              <a:spcBef>
                <a:spcPct val="30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06/01/2011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  <p:pic>
        <p:nvPicPr>
          <p:cNvPr id="7" name="Picture 6" descr="MoleculeTrac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4019" y="224679"/>
            <a:ext cx="5795963" cy="394337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sopra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3962399"/>
            <a:ext cx="7585710" cy="672353"/>
          </a:xfrm>
        </p:spPr>
        <p:txBody>
          <a:bodyPr anchor="b">
            <a:normAutofit/>
          </a:bodyPr>
          <a:lstStyle>
            <a:lvl1pPr algn="ctr">
              <a:defRPr sz="36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01957" y="457200"/>
            <a:ext cx="2940087" cy="2940087"/>
          </a:xfrm>
          <a:prstGeom prst="ellipse">
            <a:avLst/>
          </a:prstGeom>
          <a:solidFill>
            <a:schemeClr val="tx1">
              <a:lumMod val="75000"/>
            </a:schemeClr>
          </a:solidFill>
          <a:ln w="63500">
            <a:solidFill>
              <a:schemeClr val="tx1"/>
            </a:solidFill>
          </a:ln>
          <a:effectLst>
            <a:outerShdw blurRad="254000" dist="152400" dir="5400000" sx="90000" sy="-19000" rotWithShape="0">
              <a:prstClr val="black">
                <a:alpha val="2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FontTx/>
              <a:buNone/>
              <a:defRPr sz="24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4639235"/>
            <a:ext cx="7585710" cy="1371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20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06/01/2011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06/01/2011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9365" y="416859"/>
            <a:ext cx="1940859" cy="5607424"/>
          </a:xfrm>
        </p:spPr>
        <p:txBody>
          <a:bodyPr vert="eaVert" anchor="ctr" anchorCtr="0"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20737" y="414015"/>
            <a:ext cx="6144839" cy="5610268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06/01/2011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06/01/2011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0737" y="1219013"/>
            <a:ext cx="7542213" cy="19589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2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0737" y="3224213"/>
            <a:ext cx="7542213" cy="1500187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400" b="1" kern="12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06/01/2011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92301"/>
            <a:ext cx="3657600" cy="3975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800"/>
            </a:lvl6pPr>
            <a:lvl7pPr marL="2173288" indent="-344488">
              <a:defRPr sz="1800"/>
            </a:lvl7pPr>
            <a:lvl8pPr marL="2173288" indent="-344488">
              <a:defRPr sz="1800"/>
            </a:lvl8pPr>
            <a:lvl9pPr marL="2173288" indent="-344488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3763" y="1892301"/>
            <a:ext cx="3657600" cy="3975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800"/>
            </a:lvl6pPr>
            <a:lvl7pPr marL="2173288" indent="-344488">
              <a:defRPr sz="1800"/>
            </a:lvl7pPr>
            <a:lvl8pPr marL="2173288" indent="-344488">
              <a:defRPr sz="1800"/>
            </a:lvl8pPr>
            <a:lvl9pPr marL="2173288" indent="-344488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06/01/2011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2" y="1761565"/>
            <a:ext cx="3657600" cy="515469"/>
          </a:xfrm>
        </p:spPr>
        <p:txBody>
          <a:bodyPr anchor="b">
            <a:normAutofit/>
          </a:bodyPr>
          <a:lstStyle>
            <a:lvl1pPr marL="0" indent="0" algn="ctr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2" y="2393575"/>
            <a:ext cx="3657600" cy="347382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600"/>
            </a:lvl6pPr>
            <a:lvl7pPr marL="2173288" indent="-344488">
              <a:defRPr sz="1600"/>
            </a:lvl7pPr>
            <a:lvl8pPr marL="2173288" indent="-344488">
              <a:defRPr sz="1600"/>
            </a:lvl8pPr>
            <a:lvl9pPr marL="2173288" indent="-344488"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3763" y="1761565"/>
            <a:ext cx="3657600" cy="515469"/>
          </a:xfrm>
        </p:spPr>
        <p:txBody>
          <a:bodyPr anchor="b">
            <a:normAutofit/>
          </a:bodyPr>
          <a:lstStyle>
            <a:lvl1pPr marL="0" indent="0" algn="ctr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3763" y="2393575"/>
            <a:ext cx="3657600" cy="347382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600"/>
            </a:lvl6pPr>
            <a:lvl7pPr marL="2173288" indent="-344488">
              <a:defRPr sz="1600"/>
            </a:lvl7pPr>
            <a:lvl8pPr marL="2173288" indent="-344488">
              <a:defRPr sz="1600"/>
            </a:lvl8pPr>
            <a:lvl9pPr marL="2173288" indent="-344488"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06/01/2011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06/01/2011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06/01/2011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929" y="457201"/>
            <a:ext cx="3566160" cy="1371600"/>
          </a:xfrm>
        </p:spPr>
        <p:txBody>
          <a:bodyPr anchor="b">
            <a:normAutofit/>
          </a:bodyPr>
          <a:lstStyle>
            <a:lvl1pPr algn="ctr">
              <a:defRPr sz="3600" b="1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2393" y="457201"/>
            <a:ext cx="3566160" cy="5410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6pPr>
            <a:lvl7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7pPr>
            <a:lvl8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8pPr>
            <a:lvl9pPr marL="2173288" indent="-344488">
              <a:defRPr sz="1800" b="1" kern="1200" dirty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929" y="1828801"/>
            <a:ext cx="3566160" cy="36576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06/01/2011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457200"/>
            <a:ext cx="3566160" cy="1371600"/>
          </a:xfrm>
        </p:spPr>
        <p:txBody>
          <a:bodyPr anchor="b">
            <a:normAutofit/>
          </a:bodyPr>
          <a:lstStyle>
            <a:lvl1pPr algn="ctr">
              <a:defRPr sz="36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66765" y="1676400"/>
            <a:ext cx="2975610" cy="2975610"/>
          </a:xfrm>
          <a:prstGeom prst="ellipse">
            <a:avLst/>
          </a:prstGeom>
          <a:solidFill>
            <a:schemeClr val="tx1">
              <a:lumMod val="75000"/>
            </a:schemeClr>
          </a:solidFill>
          <a:ln w="63500">
            <a:solidFill>
              <a:schemeClr val="tx1"/>
            </a:solidFill>
          </a:ln>
          <a:effectLst>
            <a:outerShdw blurRad="254000" dist="152400" dir="5400000" sx="90000" sy="-19000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1828800"/>
            <a:ext cx="3566160" cy="3657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20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06/01/2011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GridOverlay.pn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solidFill>
            <a:schemeClr val="bg2">
              <a:lumMod val="60000"/>
              <a:lumOff val="40000"/>
              <a:alpha val="10000"/>
            </a:schemeClr>
          </a:solidFill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2" y="1882588"/>
            <a:ext cx="7581901" cy="39534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5181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fld id="{70BA1CFD-BFF0-48BC-9BA5-4974D7A6AB15}" type="datetimeFigureOut">
              <a:rPr lang="en-US" smtClean="0"/>
              <a:t>06/01/2011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06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56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403225" indent="-403225" algn="l" defTabSz="914400" rtl="0" eaLnBrk="1" latinLnBrk="0" hangingPunct="1">
        <a:spcBef>
          <a:spcPts val="2000"/>
        </a:spcBef>
        <a:buFontTx/>
        <a:buBlip>
          <a:blip r:embed="rId15"/>
        </a:buBlip>
        <a:defRPr sz="24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1pPr>
      <a:lvl2pPr marL="806450" indent="-403225" algn="l" defTabSz="914400" rtl="0" eaLnBrk="1" latinLnBrk="0" hangingPunct="1">
        <a:spcBef>
          <a:spcPts val="600"/>
        </a:spcBef>
        <a:buFontTx/>
        <a:buBlip>
          <a:blip r:embed="rId15"/>
        </a:buBlip>
        <a:defRPr sz="22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2pPr>
      <a:lvl3pPr marL="1143000" indent="-336550" algn="l" defTabSz="914400" rtl="0" eaLnBrk="1" latinLnBrk="0" hangingPunct="1">
        <a:spcBef>
          <a:spcPts val="600"/>
        </a:spcBef>
        <a:buFontTx/>
        <a:buBlip>
          <a:blip r:embed="rId15"/>
        </a:buBlip>
        <a:defRPr sz="20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3pPr>
      <a:lvl4pPr marL="1492250" indent="-349250" algn="l" defTabSz="914400" rtl="0" eaLnBrk="1" latinLnBrk="0" hangingPunct="1">
        <a:spcBef>
          <a:spcPts val="600"/>
        </a:spcBef>
        <a:buFontTx/>
        <a:buBlip>
          <a:blip r:embed="rId15"/>
        </a:buBlip>
        <a:defRPr sz="18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4pPr>
      <a:lvl5pPr marL="1828800" indent="-336550" algn="l" defTabSz="914400" rtl="0" eaLnBrk="1" latinLnBrk="0" hangingPunct="1">
        <a:spcBef>
          <a:spcPts val="600"/>
        </a:spcBef>
        <a:buFontTx/>
        <a:buBlip>
          <a:blip r:embed="rId15"/>
        </a:buBlip>
        <a:defRPr sz="18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5pPr>
      <a:lvl6pPr marL="2173288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6pPr>
      <a:lvl7pPr marL="2516188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7pPr>
      <a:lvl8pPr marL="2860675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8pPr>
      <a:lvl9pPr marL="3205163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albertoferrari.altervista.org/" TargetMode="External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it.altervista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Spazio web gratuito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A. Ferrari</a:t>
            </a:r>
            <a:endParaRPr lang="it-IT" dirty="0"/>
          </a:p>
        </p:txBody>
      </p:sp>
      <p:pic>
        <p:nvPicPr>
          <p:cNvPr id="4" name="Immagine 3" descr="Facebook_like_thumb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7069" y="5168153"/>
            <a:ext cx="1440271" cy="1233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152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Server web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Per pubblicare un sito web è necessario un </a:t>
            </a:r>
            <a:r>
              <a:rPr lang="it-IT" dirty="0" err="1" smtClean="0"/>
              <a:t>host</a:t>
            </a:r>
            <a:r>
              <a:rPr lang="it-IT" dirty="0" smtClean="0"/>
              <a:t> che ospiti le pagine html</a:t>
            </a:r>
          </a:p>
          <a:p>
            <a:r>
              <a:rPr lang="it-IT" dirty="0" smtClean="0"/>
              <a:t>E’ possibile scegliere fra </a:t>
            </a:r>
            <a:r>
              <a:rPr lang="it-IT" dirty="0" err="1" smtClean="0"/>
              <a:t>host</a:t>
            </a:r>
            <a:r>
              <a:rPr lang="it-IT" dirty="0" smtClean="0"/>
              <a:t> gratuiti e a pagamento che offrono vari tipi di servizi</a:t>
            </a:r>
          </a:p>
          <a:p>
            <a:r>
              <a:rPr lang="it-IT" dirty="0" smtClean="0"/>
              <a:t>Si differenziano per la quantità di spazio disponibile, per i servizi, per la banda messa a disposizione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91228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Altervista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err="1"/>
              <a:t>AlterVista</a:t>
            </a:r>
            <a:r>
              <a:rPr lang="it-IT" dirty="0"/>
              <a:t> è una piattaforma web Italiana. </a:t>
            </a:r>
            <a:endParaRPr lang="it-IT" dirty="0" smtClean="0"/>
          </a:p>
          <a:p>
            <a:r>
              <a:rPr lang="it-IT" dirty="0" smtClean="0"/>
              <a:t>Offre </a:t>
            </a:r>
            <a:r>
              <a:rPr lang="it-IT" dirty="0"/>
              <a:t>la possibilità di aprire immediatamente e gratuitamente un sito web, un forum o un blog avendo sin dall'inizio a disposizione un dominio di terzo livello (</a:t>
            </a:r>
            <a:r>
              <a:rPr lang="it-IT" dirty="0" err="1"/>
              <a:t>nomesito.altervista.org</a:t>
            </a:r>
            <a:r>
              <a:rPr lang="it-IT" dirty="0"/>
              <a:t>) </a:t>
            </a:r>
            <a:endParaRPr lang="it-IT" dirty="0" smtClean="0"/>
          </a:p>
          <a:p>
            <a:r>
              <a:rPr lang="it-IT" dirty="0" smtClean="0"/>
              <a:t>L'idea </a:t>
            </a:r>
            <a:r>
              <a:rPr lang="it-IT" dirty="0"/>
              <a:t>è quella di offrire una casa sul web dove pubblicare i propri contenuti: a costo zero e con la possibilità di guadagnare, grazie alla pubblicità, con il proprio traffico </a:t>
            </a:r>
            <a:r>
              <a:rPr lang="it-IT" dirty="0" smtClean="0"/>
              <a:t>web</a:t>
            </a:r>
          </a:p>
          <a:p>
            <a:pPr marL="0" indent="0" algn="r">
              <a:buNone/>
            </a:pPr>
            <a:r>
              <a:rPr lang="it-IT" i="1" dirty="0" smtClean="0"/>
              <a:t>Wikipedia</a:t>
            </a:r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27133514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altervista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>
                <a:hlinkClick r:id="rId2"/>
              </a:rPr>
              <a:t>http://it.altervista.org</a:t>
            </a:r>
            <a:r>
              <a:rPr lang="it-IT" dirty="0" smtClean="0">
                <a:hlinkClick r:id="rId2"/>
              </a:rPr>
              <a:t>/</a:t>
            </a:r>
            <a:endParaRPr lang="it-IT" dirty="0" smtClean="0"/>
          </a:p>
          <a:p>
            <a:r>
              <a:rPr lang="it-IT" dirty="0">
                <a:hlinkClick r:id="rId3"/>
              </a:rPr>
              <a:t>http://albertoferrari.altervista.org</a:t>
            </a:r>
            <a:r>
              <a:rPr lang="it-IT" dirty="0" smtClean="0">
                <a:hlinkClick r:id="rId3"/>
              </a:rPr>
              <a:t>/</a:t>
            </a:r>
            <a:endParaRPr lang="it-IT" dirty="0" smtClean="0"/>
          </a:p>
          <a:p>
            <a:endParaRPr lang="it-IT" dirty="0" smtClean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82073" y="3054548"/>
            <a:ext cx="3216653" cy="361641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4351739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bita">
  <a:themeElements>
    <a:clrScheme name="Orbit">
      <a:dk1>
        <a:srgbClr val="000000"/>
      </a:dk1>
      <a:lt1>
        <a:srgbClr val="FFFFFF"/>
      </a:lt1>
      <a:dk2>
        <a:srgbClr val="7C9BA5"/>
      </a:dk2>
      <a:lt2>
        <a:srgbClr val="C1D0CA"/>
      </a:lt2>
      <a:accent1>
        <a:srgbClr val="F2D908"/>
      </a:accent1>
      <a:accent2>
        <a:srgbClr val="9DE61E"/>
      </a:accent2>
      <a:accent3>
        <a:srgbClr val="0D8BE6"/>
      </a:accent3>
      <a:accent4>
        <a:srgbClr val="C61B1B"/>
      </a:accent4>
      <a:accent5>
        <a:srgbClr val="E26F08"/>
      </a:accent5>
      <a:accent6>
        <a:srgbClr val="8D35D1"/>
      </a:accent6>
      <a:hlink>
        <a:srgbClr val="ECBF0B"/>
      </a:hlink>
      <a:folHlink>
        <a:srgbClr val="F4E5A8"/>
      </a:folHlink>
    </a:clrScheme>
    <a:fontScheme name="Orbit">
      <a:majorFont>
        <a:latin typeface="Candara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Candara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Orbit">
      <a:fillStyleLst>
        <a:solidFill>
          <a:schemeClr val="phClr"/>
        </a:solidFill>
        <a:solidFill>
          <a:schemeClr val="phClr">
            <a:shade val="80000"/>
          </a:schemeClr>
        </a:solidFill>
        <a:gradFill rotWithShape="1">
          <a:gsLst>
            <a:gs pos="0">
              <a:schemeClr val="phClr">
                <a:shade val="30000"/>
                <a:satMod val="100000"/>
              </a:schemeClr>
            </a:gs>
            <a:gs pos="80000">
              <a:schemeClr val="phClr">
                <a:shade val="90000"/>
                <a:satMod val="100000"/>
              </a:schemeClr>
            </a:gs>
            <a:gs pos="100000">
              <a:schemeClr val="phClr">
                <a:tint val="9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762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228600" dist="38100" dir="5400000" sx="104000" sy="104000" algn="ctr" rotWithShape="0">
              <a:srgbClr val="000000">
                <a:alpha val="80000"/>
              </a:srgbClr>
            </a:outerShdw>
          </a:effectLst>
        </a:effectStyle>
        <a:effectStyle>
          <a:effectLst>
            <a:outerShdw blurRad="317500" dist="381000" dir="5400000" sx="90000" sy="2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etal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1000"/>
                <a:lumMod val="80000"/>
              </a:schemeClr>
              <a:schemeClr val="phClr">
                <a:satMod val="360000"/>
                <a:lumMod val="14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Orbita.thmx</Template>
  <TotalTime>589</TotalTime>
  <Words>143</Words>
  <Application>Microsoft Macintosh PowerPoint</Application>
  <PresentationFormat>Presentazione su schermo (4:3)</PresentationFormat>
  <Paragraphs>14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5" baseType="lpstr">
      <vt:lpstr>Orbita</vt:lpstr>
      <vt:lpstr>Spazio web gratuito</vt:lpstr>
      <vt:lpstr>Server web</vt:lpstr>
      <vt:lpstr>Altervista</vt:lpstr>
      <vt:lpstr>altervista</vt:lpstr>
    </vt:vector>
  </TitlesOfParts>
  <Company>AF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Twitter</dc:title>
  <dc:creator>Alberto Ferrari</dc:creator>
  <cp:lastModifiedBy>Alberto Ferrari</cp:lastModifiedBy>
  <cp:revision>43</cp:revision>
  <dcterms:created xsi:type="dcterms:W3CDTF">2013-09-28T21:27:15Z</dcterms:created>
  <dcterms:modified xsi:type="dcterms:W3CDTF">2014-01-06T11:36:27Z</dcterms:modified>
</cp:coreProperties>
</file>